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333" r:id="rId2"/>
    <p:sldId id="279" r:id="rId3"/>
    <p:sldId id="334" r:id="rId4"/>
    <p:sldId id="332" r:id="rId5"/>
    <p:sldId id="336" r:id="rId6"/>
    <p:sldId id="435" r:id="rId7"/>
    <p:sldId id="436" r:id="rId8"/>
    <p:sldId id="428" r:id="rId9"/>
    <p:sldId id="430" r:id="rId10"/>
    <p:sldId id="431" r:id="rId11"/>
    <p:sldId id="437" r:id="rId12"/>
    <p:sldId id="438" r:id="rId13"/>
    <p:sldId id="440" r:id="rId14"/>
    <p:sldId id="441" r:id="rId15"/>
    <p:sldId id="442" r:id="rId16"/>
    <p:sldId id="443" r:id="rId17"/>
    <p:sldId id="444" r:id="rId18"/>
    <p:sldId id="445" r:id="rId19"/>
    <p:sldId id="446" r:id="rId20"/>
    <p:sldId id="447" r:id="rId21"/>
    <p:sldId id="448" r:id="rId22"/>
    <p:sldId id="434" r:id="rId23"/>
  </p:sldIdLst>
  <p:sldSz cx="9144000" cy="6858000" type="screen4x3"/>
  <p:notesSz cx="6662738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" initials="A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66"/>
    <a:srgbClr val="89AED8"/>
    <a:srgbClr val="C51584"/>
    <a:srgbClr val="F4D433"/>
    <a:srgbClr val="DD9727"/>
    <a:srgbClr val="BF383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1" autoAdjust="0"/>
    <p:restoredTop sz="81148" autoAdjust="0"/>
  </p:normalViewPr>
  <p:slideViewPr>
    <p:cSldViewPr>
      <p:cViewPr varScale="1">
        <p:scale>
          <a:sx n="74" d="100"/>
          <a:sy n="74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50850" y="211138"/>
            <a:ext cx="556418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latin typeface="Arial" charset="0"/>
              </a:defRPr>
            </a:lvl1pPr>
          </a:lstStyle>
          <a:p>
            <a:pPr>
              <a:defRPr/>
            </a:pPr>
            <a:fld id="{FF18E3D3-0B8B-415A-81B8-A66376ED8E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560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5075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6125"/>
            <a:ext cx="4959350" cy="3719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847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5075" y="942975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3C71F771-DF3E-4A70-8ABE-851EE0C769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3113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9526C8-2160-416B-8162-08E28362DDBA}" type="slidenum">
              <a:rPr lang="en-GB" smtClean="0">
                <a:latin typeface="Arial" pitchFamily="34" charset="0"/>
              </a:rPr>
              <a:pPr/>
              <a:t>1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6F419D-43B4-4949-BF82-CA20BE8F6A23}" type="slidenum">
              <a:rPr lang="en-GB" smtClean="0">
                <a:latin typeface="Arial" pitchFamily="34" charset="0"/>
              </a:rPr>
              <a:pPr/>
              <a:t>10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FF7A0B-7B58-406B-A7E5-96BCFCA35BC5}" type="slidenum">
              <a:rPr lang="en-GB" smtClean="0">
                <a:latin typeface="Arial" pitchFamily="34" charset="0"/>
              </a:rPr>
              <a:pPr/>
              <a:t>11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DE457750-A840-4A46-A9B1-860B38D197A2}" type="slidenum">
              <a:rPr lang="en-GB" smtClean="0">
                <a:latin typeface="Arial" pitchFamily="34" charset="0"/>
                <a:ea typeface="DejaVu LGC Sans"/>
                <a:cs typeface="DejaVu LGC Sans"/>
              </a:rPr>
              <a:pPr>
                <a:buFont typeface="Arial" pitchFamily="34" charset="0"/>
                <a:buNone/>
              </a:pPr>
              <a:t>12</a:t>
            </a:fld>
            <a:endParaRPr lang="en-GB" smtClean="0">
              <a:latin typeface="Arial" pitchFamily="34" charset="0"/>
              <a:ea typeface="DejaVu LGC Sans"/>
              <a:cs typeface="DejaVu LGC Sans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852488" y="746125"/>
            <a:ext cx="4957762" cy="3719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889000" y="4714875"/>
            <a:ext cx="4883150" cy="44688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593DA-8DCF-467F-85DF-168DDE72E8F8}" type="slidenum">
              <a:rPr lang="en-GB" smtClean="0">
                <a:latin typeface="Arial" pitchFamily="34" charset="0"/>
              </a:rPr>
              <a:pPr/>
              <a:t>13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DA210-EF92-4D57-91BB-B41DF2C5EA22}" type="slidenum">
              <a:rPr lang="en-GB" smtClean="0">
                <a:latin typeface="Arial" pitchFamily="34" charset="0"/>
              </a:rPr>
              <a:pPr/>
              <a:t>14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6F419D-43B4-4949-BF82-CA20BE8F6A23}" type="slidenum">
              <a:rPr lang="en-GB" smtClean="0">
                <a:latin typeface="Arial" pitchFamily="34" charset="0"/>
              </a:rPr>
              <a:pPr/>
              <a:t>15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FF7A0B-7B58-406B-A7E5-96BCFCA35BC5}" type="slidenum">
              <a:rPr lang="en-GB" smtClean="0">
                <a:latin typeface="Arial" pitchFamily="34" charset="0"/>
              </a:rPr>
              <a:pPr/>
              <a:t>16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DE457750-A840-4A46-A9B1-860B38D197A2}" type="slidenum">
              <a:rPr lang="en-GB" smtClean="0">
                <a:latin typeface="Arial" pitchFamily="34" charset="0"/>
                <a:ea typeface="DejaVu LGC Sans"/>
                <a:cs typeface="DejaVu LGC Sans"/>
              </a:rPr>
              <a:pPr>
                <a:buFont typeface="Arial" pitchFamily="34" charset="0"/>
                <a:buNone/>
              </a:pPr>
              <a:t>17</a:t>
            </a:fld>
            <a:endParaRPr lang="en-GB" smtClean="0">
              <a:latin typeface="Arial" pitchFamily="34" charset="0"/>
              <a:ea typeface="DejaVu LGC Sans"/>
              <a:cs typeface="DejaVu LGC Sans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852488" y="746125"/>
            <a:ext cx="4957762" cy="3719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889000" y="4714875"/>
            <a:ext cx="4883150" cy="44688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DE457750-A840-4A46-A9B1-860B38D197A2}" type="slidenum">
              <a:rPr lang="en-GB" smtClean="0">
                <a:latin typeface="Arial" pitchFamily="34" charset="0"/>
                <a:ea typeface="DejaVu LGC Sans"/>
                <a:cs typeface="DejaVu LGC Sans"/>
              </a:rPr>
              <a:pPr>
                <a:buFont typeface="Arial" pitchFamily="34" charset="0"/>
                <a:buNone/>
              </a:pPr>
              <a:t>18</a:t>
            </a:fld>
            <a:endParaRPr lang="en-GB" dirty="0" smtClean="0">
              <a:latin typeface="Arial" pitchFamily="34" charset="0"/>
              <a:ea typeface="DejaVu LGC Sans"/>
              <a:cs typeface="DejaVu LGC Sans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852488" y="746125"/>
            <a:ext cx="4957762" cy="3719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889000" y="4714875"/>
            <a:ext cx="4883150" cy="4468813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593DA-8DCF-467F-85DF-168DDE72E8F8}" type="slidenum">
              <a:rPr lang="en-GB" smtClean="0">
                <a:latin typeface="Arial" pitchFamily="34" charset="0"/>
              </a:rPr>
              <a:pPr/>
              <a:t>19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BFC865-7DF8-4711-9D33-3C17CDA84034}" type="slidenum">
              <a:rPr lang="en-GB" smtClean="0">
                <a:latin typeface="Arial" pitchFamily="34" charset="0"/>
              </a:rPr>
              <a:pPr/>
              <a:t>2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DA210-EF92-4D57-91BB-B41DF2C5EA22}" type="slidenum">
              <a:rPr lang="en-GB" smtClean="0">
                <a:latin typeface="Arial" pitchFamily="34" charset="0"/>
              </a:rPr>
              <a:pPr/>
              <a:t>20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6F419D-43B4-4949-BF82-CA20BE8F6A23}" type="slidenum">
              <a:rPr lang="en-GB" smtClean="0">
                <a:latin typeface="Arial" pitchFamily="34" charset="0"/>
              </a:rPr>
              <a:pPr/>
              <a:t>21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4F05AC-ED3F-4FF4-83E6-2410A01B02CE}" type="slidenum">
              <a:rPr lang="en-GB" smtClean="0">
                <a:latin typeface="Arial" pitchFamily="34" charset="0"/>
              </a:rPr>
              <a:pPr/>
              <a:t>22</a:t>
            </a:fld>
            <a:endParaRPr lang="en-GB" smtClean="0">
              <a:latin typeface="Arial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3DD12E-3786-4059-9A93-545F93CE6C1A}" type="slidenum">
              <a:rPr lang="en-GB" smtClean="0">
                <a:latin typeface="Arial" pitchFamily="34" charset="0"/>
              </a:rPr>
              <a:pPr/>
              <a:t>3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2488" y="304800"/>
            <a:ext cx="4959350" cy="3719513"/>
          </a:xfrm>
          <a:ln cap="flat"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4114800"/>
            <a:ext cx="5207000" cy="4953000"/>
          </a:xfrm>
          <a:noFill/>
          <a:ln/>
        </p:spPr>
        <p:txBody>
          <a:bodyPr/>
          <a:lstStyle/>
          <a:p>
            <a:pPr marL="228600" indent="-228600">
              <a:lnSpc>
                <a:spcPct val="90000"/>
              </a:lnSpc>
            </a:pPr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A6DFE3-8A76-4CF8-B983-5BA74AFF49CB}" type="slidenum">
              <a:rPr lang="en-GB" smtClean="0">
                <a:latin typeface="Arial" pitchFamily="34" charset="0"/>
              </a:rPr>
              <a:pPr/>
              <a:t>4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28600" indent="-228600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FF7A0B-7B58-406B-A7E5-96BCFCA35BC5}" type="slidenum">
              <a:rPr lang="en-GB" smtClean="0">
                <a:latin typeface="Arial" pitchFamily="34" charset="0"/>
              </a:rPr>
              <a:pPr/>
              <a:t>5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Tx/>
              <a:buChar char="•"/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DE457750-A840-4A46-A9B1-860B38D197A2}" type="slidenum">
              <a:rPr lang="en-GB" smtClean="0">
                <a:latin typeface="Arial" pitchFamily="34" charset="0"/>
                <a:ea typeface="DejaVu LGC Sans"/>
                <a:cs typeface="DejaVu LGC Sans"/>
              </a:rPr>
              <a:pPr>
                <a:buFont typeface="Arial" pitchFamily="34" charset="0"/>
                <a:buNone/>
              </a:pPr>
              <a:t>6</a:t>
            </a:fld>
            <a:endParaRPr lang="en-GB" smtClean="0">
              <a:latin typeface="Arial" pitchFamily="34" charset="0"/>
              <a:ea typeface="DejaVu LGC Sans"/>
              <a:cs typeface="DejaVu LGC Sans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852488" y="746125"/>
            <a:ext cx="4957762" cy="3719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889000" y="4714875"/>
            <a:ext cx="4883150" cy="4468813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>
              <a:buFont typeface="Arial" pitchFamily="34" charset="0"/>
              <a:buNone/>
            </a:pPr>
            <a:fld id="{DE457750-A840-4A46-A9B1-860B38D197A2}" type="slidenum">
              <a:rPr lang="en-GB" smtClean="0">
                <a:latin typeface="Arial" pitchFamily="34" charset="0"/>
                <a:ea typeface="DejaVu LGC Sans"/>
                <a:cs typeface="DejaVu LGC Sans"/>
              </a:rPr>
              <a:pPr>
                <a:buFont typeface="Arial" pitchFamily="34" charset="0"/>
                <a:buNone/>
              </a:pPr>
              <a:t>7</a:t>
            </a:fld>
            <a:endParaRPr lang="en-GB" dirty="0" smtClean="0">
              <a:latin typeface="Arial" pitchFamily="34" charset="0"/>
              <a:ea typeface="DejaVu LGC Sans"/>
              <a:cs typeface="DejaVu LGC Sans"/>
            </a:endParaRPr>
          </a:p>
        </p:txBody>
      </p:sp>
      <p:sp>
        <p:nvSpPr>
          <p:cNvPr id="95235" name="Text Box 1"/>
          <p:cNvSpPr txBox="1">
            <a:spLocks noChangeArrowheads="1"/>
          </p:cNvSpPr>
          <p:nvPr/>
        </p:nvSpPr>
        <p:spPr bwMode="auto">
          <a:xfrm>
            <a:off x="852488" y="746125"/>
            <a:ext cx="4957762" cy="37195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95236" name="Rectangle 2"/>
          <p:cNvSpPr>
            <a:spLocks noGrp="1" noChangeArrowheads="1"/>
          </p:cNvSpPr>
          <p:nvPr>
            <p:ph type="body"/>
          </p:nvPr>
        </p:nvSpPr>
        <p:spPr>
          <a:xfrm>
            <a:off x="889000" y="4714875"/>
            <a:ext cx="4883150" cy="4468813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593DA-8DCF-467F-85DF-168DDE72E8F8}" type="slidenum">
              <a:rPr lang="en-GB" smtClean="0">
                <a:latin typeface="Arial" pitchFamily="34" charset="0"/>
              </a:rPr>
              <a:pPr/>
              <a:t>8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FDA210-EF92-4D57-91BB-B41DF2C5EA22}" type="slidenum">
              <a:rPr lang="en-GB" smtClean="0">
                <a:latin typeface="Arial" pitchFamily="34" charset="0"/>
              </a:rPr>
              <a:pPr/>
              <a:t>9</a:t>
            </a:fld>
            <a:endParaRPr lang="en-GB" dirty="0" smtClean="0">
              <a:latin typeface="Arial" pitchFamily="34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773238"/>
            <a:ext cx="8134350" cy="1811337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63" y="3789363"/>
            <a:ext cx="8134350" cy="838200"/>
          </a:xfrm>
        </p:spPr>
        <p:txBody>
          <a:bodyPr/>
          <a:lstStyle>
            <a:lvl1pPr marL="0" indent="0">
              <a:buFontTx/>
              <a:buNone/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0825" y="1862138"/>
            <a:ext cx="2033588" cy="4622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0063" y="1862138"/>
            <a:ext cx="5948362" cy="4622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1862138"/>
            <a:ext cx="8134350" cy="703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00063" y="2851150"/>
            <a:ext cx="3990975" cy="36337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2851150"/>
            <a:ext cx="3990975" cy="173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4743450"/>
            <a:ext cx="3990975" cy="174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1862138"/>
            <a:ext cx="8134350" cy="7032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00063" y="2851150"/>
            <a:ext cx="8134350" cy="3633788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00063" y="1862138"/>
            <a:ext cx="8134350" cy="4622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0063" y="2851150"/>
            <a:ext cx="3990975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2851150"/>
            <a:ext cx="3990975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0063" y="1862138"/>
            <a:ext cx="8134350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0063" y="2851150"/>
            <a:ext cx="813435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E89D00"/>
          </a:solidFill>
          <a:latin typeface="Arial" charset="0"/>
        </a:defRPr>
      </a:lvl9pPr>
    </p:titleStyle>
    <p:bodyStyle>
      <a:lvl1pPr marL="196850" indent="-19685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58763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706438" indent="-24765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893763" indent="-1857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101725" indent="-206375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558925" indent="-2063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016125" indent="-2063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473325" indent="-2063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2930525" indent="-206375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CW%20Unit%203/Graphics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CW%20Unit%203/Graphics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VG%20Unit%2021/AO%206/home.html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LB%20Unit%202/Homepage.ht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training@ocr.org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LB%20Unit%202/Homepage.ht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andidate%20LB%20Unit%202/Homepage.htm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557338"/>
            <a:ext cx="8642350" cy="4967287"/>
          </a:xfrm>
        </p:spPr>
        <p:txBody>
          <a:bodyPr/>
          <a:lstStyle/>
          <a:p>
            <a:pPr algn="ctr" eaLnBrk="1" hangingPunct="1">
              <a:tabLst>
                <a:tab pos="8613775" algn="r"/>
              </a:tabLst>
            </a:pPr>
            <a:r>
              <a:rPr lang="en-GB" sz="2800" b="0" dirty="0" smtClean="0"/>
              <a:t/>
            </a:r>
            <a:br>
              <a:rPr lang="en-GB" sz="2800" b="0" dirty="0" smtClean="0"/>
            </a:br>
            <a:r>
              <a:rPr lang="en-GB" sz="4000" dirty="0" smtClean="0"/>
              <a:t>OCR Training for Thomas Telford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OCR L2 Nationals in ICT</a:t>
            </a:r>
            <a:br>
              <a:rPr lang="en-GB" sz="4000" dirty="0" smtClean="0"/>
            </a:br>
            <a:r>
              <a:rPr lang="en-GB" sz="4000" dirty="0" smtClean="0"/>
              <a:t>Units 2, 3 and 21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	Anne Kelsall</a:t>
            </a:r>
            <a:br>
              <a:rPr lang="en-GB" sz="4000" dirty="0" smtClean="0"/>
            </a:br>
            <a:r>
              <a:rPr lang="en-GB" sz="4000" dirty="0" smtClean="0"/>
              <a:t>	</a:t>
            </a:r>
            <a:r>
              <a:rPr lang="en-GB" sz="3200" dirty="0" smtClean="0"/>
              <a:t>Regional Chief Co-ordinator (Midlands)</a:t>
            </a: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LB – key points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" y="2565400"/>
            <a:ext cx="8320409" cy="3919538"/>
          </a:xfrm>
        </p:spPr>
        <p:txBody>
          <a:bodyPr/>
          <a:lstStyle/>
          <a:p>
            <a:pPr marL="363538" indent="-363538" eaLnBrk="1" hangingPunct="1"/>
            <a:r>
              <a:rPr lang="en-GB" dirty="0" smtClean="0"/>
              <a:t>Qualitative criteria are important in assessment</a:t>
            </a:r>
          </a:p>
          <a:p>
            <a:pPr marL="363538" indent="-363538" eaLnBrk="1" hangingPunct="1"/>
            <a:r>
              <a:rPr lang="en-GB" dirty="0" smtClean="0"/>
              <a:t>Candidates need to study existing websites to learn the basic principles of good web design</a:t>
            </a:r>
          </a:p>
          <a:p>
            <a:pPr marL="363538" indent="-363538" eaLnBrk="1" hangingPunct="1"/>
            <a:r>
              <a:rPr lang="en-GB" dirty="0" smtClean="0"/>
              <a:t>Limiting the design to 5 pages (including form) allows candidates to concentrate on quality rather than quantity</a:t>
            </a:r>
          </a:p>
          <a:p>
            <a:pPr marL="363538" indent="-363538" eaLnBrk="1" hangingPunct="1"/>
            <a:r>
              <a:rPr lang="en-GB" dirty="0" smtClean="0"/>
              <a:t>The electronic file can replace a substantial amount of screenshots.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773238"/>
            <a:ext cx="8134350" cy="4103687"/>
          </a:xfrm>
        </p:spPr>
        <p:txBody>
          <a:bodyPr/>
          <a:lstStyle/>
          <a:p>
            <a:pPr eaLnBrk="1" hangingPunct="1"/>
            <a:r>
              <a:rPr lang="en-GB" dirty="0" smtClean="0"/>
              <a:t>OCR Level 2 Nationals in ICT</a:t>
            </a:r>
            <a:br>
              <a:rPr lang="en-GB" dirty="0" smtClean="0"/>
            </a:br>
            <a:r>
              <a:rPr lang="en-GB" b="0" dirty="0" smtClean="0"/>
              <a:t/>
            </a:r>
            <a:br>
              <a:rPr lang="en-GB" b="0" dirty="0" smtClean="0"/>
            </a:br>
            <a:r>
              <a:rPr lang="en-GB" sz="3600" b="0" dirty="0" smtClean="0"/>
              <a:t>Unit 3</a:t>
            </a:r>
          </a:p>
        </p:txBody>
      </p:sp>
    </p:spTree>
    <p:extLst>
      <p:ext uri="{BB962C8B-B14F-4D97-AF65-F5344CB8AC3E}">
        <p14:creationId xmlns:p14="http://schemas.microsoft.com/office/powerpoint/2010/main" val="519600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484313"/>
            <a:ext cx="7739063" cy="57626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Changes</a:t>
            </a:r>
            <a:endParaRPr lang="en-GB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313" y="2133600"/>
            <a:ext cx="820737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AO1:</a:t>
            </a:r>
            <a:endParaRPr lang="en-GB" sz="3000" dirty="0">
              <a:solidFill>
                <a:srgbClr val="000000"/>
              </a:solidFill>
              <a:latin typeface="Arial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number of graphics to review clarified – four</a:t>
            </a:r>
          </a:p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AO3:</a:t>
            </a:r>
            <a:endParaRPr lang="en-GB" sz="3000" dirty="0">
              <a:solidFill>
                <a:srgbClr val="000000"/>
              </a:solidFill>
              <a:latin typeface="Arial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graphics from the web separated from clip art to create four distinct categories.</a:t>
            </a:r>
            <a:endParaRPr lang="en-US" sz="2000" dirty="0">
              <a:solidFill>
                <a:srgbClr val="000000"/>
              </a:solidFill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endParaRPr lang="en-US" sz="2000" dirty="0">
              <a:solidFill>
                <a:srgbClr val="000000"/>
              </a:solidFill>
              <a:latin typeface="+mn-lt"/>
            </a:endParaRPr>
          </a:p>
          <a:p>
            <a:pPr marL="569913" indent="-569913">
              <a:spcBef>
                <a:spcPts val="750"/>
              </a:spcBef>
              <a:buFont typeface="Arial" charset="0"/>
              <a:buNone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0310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CW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1950" indent="-361950" eaLnBrk="1" hangingPunct="1"/>
            <a:r>
              <a:rPr lang="en-GB" dirty="0" smtClean="0"/>
              <a:t>included to illustrate requirements and some common problems</a:t>
            </a:r>
          </a:p>
          <a:p>
            <a:pPr marL="361950" indent="-361950" eaLnBrk="1" hangingPunct="1"/>
            <a:r>
              <a:rPr lang="en-GB" dirty="0" smtClean="0"/>
              <a:t>look out for examples of good practice</a:t>
            </a:r>
          </a:p>
          <a:p>
            <a:pPr marL="361950" indent="-361950" eaLnBrk="1" hangingPunct="1"/>
            <a:r>
              <a:rPr lang="en-GB" dirty="0" smtClean="0"/>
              <a:t>look out for any things to avoid.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7308304" y="5949280"/>
            <a:ext cx="1224880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094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556792"/>
            <a:ext cx="8134350" cy="703262"/>
          </a:xfrm>
        </p:spPr>
        <p:txBody>
          <a:bodyPr/>
          <a:lstStyle/>
          <a:p>
            <a:pPr eaLnBrk="1" hangingPunct="1"/>
            <a:r>
              <a:rPr lang="en-GB" dirty="0" smtClean="0"/>
              <a:t>Candidate CW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" y="2132856"/>
            <a:ext cx="8320409" cy="4352082"/>
          </a:xfrm>
        </p:spPr>
        <p:txBody>
          <a:bodyPr/>
          <a:lstStyle/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AO1 – Pass – generic and superficial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AO2 – Pass – no detail in designs</a:t>
            </a:r>
          </a:p>
          <a:p>
            <a:pPr marL="1252538" indent="-1252538" eaLnBrk="1" hangingPunct="1">
              <a:buFontTx/>
              <a:buNone/>
              <a:defRPr/>
            </a:pPr>
            <a:r>
              <a:rPr lang="en-GB" dirty="0" smtClean="0"/>
              <a:t>AO3 – Pass – no evidence to support a higher grade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AO4 – Merit – insufficient evidence for Distinction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AO5 – Merit</a:t>
            </a:r>
          </a:p>
          <a:p>
            <a:pPr marL="1162050" indent="-1162050" eaLnBrk="1" hangingPunct="1">
              <a:buNone/>
              <a:defRPr/>
            </a:pPr>
            <a:r>
              <a:rPr lang="en-GB" dirty="0" smtClean="0"/>
              <a:t>AO6 – Merit – not shown </a:t>
            </a:r>
            <a:r>
              <a:rPr lang="en-GB" i="1" dirty="0" smtClean="0"/>
              <a:t>consideration</a:t>
            </a:r>
            <a:r>
              <a:rPr lang="en-GB" dirty="0" smtClean="0"/>
              <a:t> of properties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Unit – Merit (just)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2699792" y="4838942"/>
            <a:ext cx="1008856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282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  <p:bldP spid="4" grpId="0" uiExpan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CW – key points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" y="2565400"/>
            <a:ext cx="8320409" cy="3919538"/>
          </a:xfrm>
        </p:spPr>
        <p:txBody>
          <a:bodyPr/>
          <a:lstStyle/>
          <a:p>
            <a:pPr marL="363538" indent="-363538" eaLnBrk="1" hangingPunct="1"/>
            <a:r>
              <a:rPr lang="en-GB" dirty="0" smtClean="0"/>
              <a:t>Need to assess quality, not just tick boxes</a:t>
            </a:r>
          </a:p>
          <a:p>
            <a:pPr marL="363538" indent="-363538" eaLnBrk="1" hangingPunct="1"/>
            <a:r>
              <a:rPr lang="en-GB" dirty="0" smtClean="0"/>
              <a:t>Need to assess what is in the portfolio – not enough to ‘mark as we go along’</a:t>
            </a:r>
          </a:p>
          <a:p>
            <a:pPr marL="363538" indent="-363538" eaLnBrk="1" hangingPunct="1"/>
            <a:r>
              <a:rPr lang="en-GB" dirty="0" smtClean="0"/>
              <a:t>Need for clear evidence for all criteria</a:t>
            </a:r>
          </a:p>
          <a:p>
            <a:pPr marL="363538" indent="-363538" eaLnBrk="1" hangingPunct="1"/>
            <a:r>
              <a:rPr lang="en-GB" dirty="0" smtClean="0"/>
              <a:t>Clarify the requirements of AO6 – </a:t>
            </a:r>
            <a:r>
              <a:rPr lang="en-GB" i="1" dirty="0" smtClean="0"/>
              <a:t>consider</a:t>
            </a:r>
            <a:r>
              <a:rPr lang="en-GB" dirty="0" smtClean="0"/>
              <a:t> file properties, not just write them down.</a:t>
            </a:r>
          </a:p>
        </p:txBody>
      </p:sp>
    </p:spTree>
    <p:extLst>
      <p:ext uri="{BB962C8B-B14F-4D97-AF65-F5344CB8AC3E}">
        <p14:creationId xmlns:p14="http://schemas.microsoft.com/office/powerpoint/2010/main" val="3513050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773238"/>
            <a:ext cx="8134350" cy="4103687"/>
          </a:xfrm>
        </p:spPr>
        <p:txBody>
          <a:bodyPr/>
          <a:lstStyle/>
          <a:p>
            <a:pPr eaLnBrk="1" hangingPunct="1"/>
            <a:r>
              <a:rPr lang="en-GB" dirty="0" smtClean="0"/>
              <a:t>OCR Level 2 Nationals in ICT</a:t>
            </a:r>
            <a:br>
              <a:rPr lang="en-GB" dirty="0" smtClean="0"/>
            </a:br>
            <a:r>
              <a:rPr lang="en-GB" b="0" dirty="0" smtClean="0"/>
              <a:t/>
            </a:r>
            <a:br>
              <a:rPr lang="en-GB" b="0" dirty="0" smtClean="0"/>
            </a:br>
            <a:r>
              <a:rPr lang="en-GB" sz="3600" b="0" dirty="0" smtClean="0"/>
              <a:t>Unit 21</a:t>
            </a:r>
          </a:p>
        </p:txBody>
      </p:sp>
    </p:spTree>
    <p:extLst>
      <p:ext uri="{BB962C8B-B14F-4D97-AF65-F5344CB8AC3E}">
        <p14:creationId xmlns:p14="http://schemas.microsoft.com/office/powerpoint/2010/main" val="33192697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484313"/>
            <a:ext cx="7739063" cy="57626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Significant changes (1)</a:t>
            </a:r>
            <a:endParaRPr lang="en-GB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313" y="2133600"/>
            <a:ext cx="820737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450850" indent="-450850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AO1 – requirements clarified:</a:t>
            </a:r>
          </a:p>
          <a:p>
            <a:pPr marL="1027113" lvl="1" indent="-569913">
              <a:spcBef>
                <a:spcPts val="750"/>
              </a:spcBef>
              <a:buFont typeface="Courier New" pitchFamily="49" charset="0"/>
              <a:buChar char="-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000" dirty="0" smtClean="0">
                <a:solidFill>
                  <a:srgbClr val="000000"/>
                </a:solidFill>
                <a:latin typeface="+mn-lt"/>
              </a:rPr>
              <a:t>navigation bar</a:t>
            </a:r>
          </a:p>
          <a:p>
            <a:pPr marL="1027113" lvl="1" indent="-569913">
              <a:spcBef>
                <a:spcPts val="750"/>
              </a:spcBef>
              <a:buFont typeface="Courier New" pitchFamily="49" charset="0"/>
              <a:buChar char="-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000" dirty="0" smtClean="0">
                <a:solidFill>
                  <a:srgbClr val="000000"/>
                </a:solidFill>
                <a:latin typeface="+mn-lt"/>
              </a:rPr>
              <a:t>navigation buttons</a:t>
            </a:r>
          </a:p>
          <a:p>
            <a:pPr marL="1027113" lvl="1" indent="-569913">
              <a:spcBef>
                <a:spcPts val="750"/>
              </a:spcBef>
              <a:buFont typeface="Courier New" pitchFamily="49" charset="0"/>
              <a:buChar char="-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000" dirty="0" smtClean="0">
                <a:solidFill>
                  <a:srgbClr val="000000"/>
                </a:solidFill>
                <a:latin typeface="+mn-lt"/>
              </a:rPr>
              <a:t>advertising banner</a:t>
            </a:r>
          </a:p>
          <a:p>
            <a:pPr lvl="1">
              <a:spcBef>
                <a:spcPts val="750"/>
              </a:spcBef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000" dirty="0" smtClean="0">
                <a:solidFill>
                  <a:srgbClr val="000000"/>
                </a:solidFill>
                <a:latin typeface="+mn-lt"/>
              </a:rPr>
              <a:t>each from two different websites (ie minimum 6 graphics)</a:t>
            </a:r>
          </a:p>
          <a:p>
            <a:pPr marL="457200" indent="-457200">
              <a:spcBef>
                <a:spcPts val="750"/>
              </a:spcBef>
              <a:buFont typeface="Arial" pitchFamily="34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>
                <a:cs typeface="Arial" pitchFamily="34" charset="0"/>
              </a:rPr>
              <a:t>AO1 – some changes to the wording of the requirements at each level</a:t>
            </a:r>
          </a:p>
          <a:p>
            <a:pPr marL="457200" indent="-457200">
              <a:spcBef>
                <a:spcPts val="750"/>
              </a:spcBef>
              <a:buFont typeface="Arial" pitchFamily="34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sz="2800" dirty="0" smtClean="0">
                <a:cs typeface="Arial" pitchFamily="34" charset="0"/>
              </a:rPr>
              <a:t>AO2 (Distinction) – need to consider target file size and download time, also clarification of detail – sufficient for 3</a:t>
            </a:r>
            <a:r>
              <a:rPr lang="en-GB" sz="2800" baseline="30000" dirty="0" smtClean="0">
                <a:cs typeface="Arial" pitchFamily="34" charset="0"/>
              </a:rPr>
              <a:t>rd</a:t>
            </a:r>
            <a:r>
              <a:rPr lang="en-GB" sz="2800" dirty="0" smtClean="0">
                <a:cs typeface="Arial" pitchFamily="34" charset="0"/>
              </a:rPr>
              <a:t> party implementation</a:t>
            </a:r>
            <a:endParaRPr lang="en-GB" sz="2800" dirty="0">
              <a:cs typeface="Arial" pitchFamily="34" charset="0"/>
            </a:endParaRPr>
          </a:p>
          <a:p>
            <a:pPr marL="569913" indent="-569913">
              <a:spcBef>
                <a:spcPts val="750"/>
              </a:spcBef>
              <a:buFont typeface="Arial" charset="0"/>
              <a:buNone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37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484313"/>
            <a:ext cx="7739063" cy="57626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Significant changes (2)</a:t>
            </a:r>
            <a:endParaRPr lang="en-GB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313" y="2133600"/>
            <a:ext cx="820737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AO3:</a:t>
            </a:r>
            <a:endParaRPr lang="en-US" sz="2800" dirty="0">
              <a:cs typeface="Arial" pitchFamily="34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to include text and graphics (images)</a:t>
            </a:r>
          </a:p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AOs 3-5:</a:t>
            </a:r>
            <a:endParaRPr lang="en-US" sz="2800" dirty="0">
              <a:cs typeface="Arial" pitchFamily="34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use of basic software templates not permitted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more clarification about the quality needed at each level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need to adhere to house style at higher levels</a:t>
            </a:r>
            <a:endParaRPr lang="en-US" sz="2000" dirty="0">
              <a:solidFill>
                <a:srgbClr val="000000"/>
              </a:solidFill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for </a:t>
            </a:r>
            <a:r>
              <a:rPr lang="en-US" sz="2000" dirty="0" err="1" smtClean="0">
                <a:solidFill>
                  <a:srgbClr val="000000"/>
                </a:solidFill>
                <a:latin typeface="+mn-lt"/>
              </a:rPr>
              <a:t>optimisation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 at Distinction</a:t>
            </a:r>
          </a:p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AO6:</a:t>
            </a:r>
            <a:endParaRPr lang="en-US" sz="2800" dirty="0">
              <a:cs typeface="Arial" pitchFamily="34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</a:rPr>
              <a:t>need </a:t>
            </a:r>
            <a:r>
              <a:rPr lang="en-US" sz="2000" dirty="0" smtClean="0">
                <a:solidFill>
                  <a:srgbClr val="000000"/>
                </a:solidFill>
              </a:rPr>
              <a:t>to make own decisions about format to use for presenting graphics to client</a:t>
            </a:r>
            <a:endParaRPr lang="en-US" sz="2000" dirty="0">
              <a:solidFill>
                <a:srgbClr val="000000"/>
              </a:solidFill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endParaRPr lang="en-US" sz="2000" dirty="0">
              <a:solidFill>
                <a:srgbClr val="000000"/>
              </a:solidFill>
              <a:latin typeface="+mn-lt"/>
            </a:endParaRPr>
          </a:p>
          <a:p>
            <a:pPr marL="569913" indent="-569913">
              <a:spcBef>
                <a:spcPts val="750"/>
              </a:spcBef>
              <a:buFont typeface="Arial" charset="0"/>
              <a:buNone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7995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VG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1950" indent="-361950" eaLnBrk="1" hangingPunct="1"/>
            <a:r>
              <a:rPr lang="en-GB" dirty="0" smtClean="0"/>
              <a:t>included to illustrate requirements</a:t>
            </a:r>
          </a:p>
          <a:p>
            <a:pPr marL="361950" indent="-361950" eaLnBrk="1" hangingPunct="1"/>
            <a:r>
              <a:rPr lang="en-GB" dirty="0" smtClean="0"/>
              <a:t>look out for examples of good practice</a:t>
            </a:r>
          </a:p>
          <a:p>
            <a:pPr marL="361950" indent="-361950" eaLnBrk="1" hangingPunct="1"/>
            <a:r>
              <a:rPr lang="en-GB" dirty="0" smtClean="0"/>
              <a:t>look out for any things to avoid.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7524328" y="5949280"/>
            <a:ext cx="1008856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51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557338"/>
            <a:ext cx="8134350" cy="719137"/>
          </a:xfrm>
          <a:noFill/>
        </p:spPr>
        <p:txBody>
          <a:bodyPr/>
          <a:lstStyle/>
          <a:p>
            <a:pPr algn="ctr" eaLnBrk="1" hangingPunct="1"/>
            <a:r>
              <a:rPr lang="en-GB" dirty="0" smtClean="0"/>
              <a:t>Course aims &amp; objectives</a:t>
            </a:r>
          </a:p>
        </p:txBody>
      </p:sp>
      <p:sp>
        <p:nvSpPr>
          <p:cNvPr id="8195" name="Rectangle 10"/>
          <p:cNvSpPr>
            <a:spLocks noChangeArrowheads="1"/>
          </p:cNvSpPr>
          <p:nvPr/>
        </p:nvSpPr>
        <p:spPr bwMode="auto">
          <a:xfrm>
            <a:off x="395288" y="2276475"/>
            <a:ext cx="820896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Aft>
                <a:spcPts val="300"/>
              </a:spcAft>
              <a:defRPr/>
            </a:pPr>
            <a:r>
              <a:rPr lang="en-GB" sz="2800" dirty="0"/>
              <a:t>This course will provide:</a:t>
            </a:r>
          </a:p>
          <a:p>
            <a:pPr marL="363538" indent="-363538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guidance </a:t>
            </a:r>
            <a:r>
              <a:rPr lang="en-GB" sz="2800" dirty="0"/>
              <a:t>on the changes to the qualifications for first teaching September 2010</a:t>
            </a:r>
          </a:p>
          <a:p>
            <a:pPr marL="363538" indent="-363538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opportunities </a:t>
            </a:r>
            <a:r>
              <a:rPr lang="en-GB" sz="2800" dirty="0"/>
              <a:t>to discuss and assess example candidate work for Units 2, 3 and 21</a:t>
            </a:r>
          </a:p>
          <a:p>
            <a:pPr marL="363538" indent="-363538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opportunities </a:t>
            </a:r>
            <a:r>
              <a:rPr lang="en-GB" sz="2800" dirty="0"/>
              <a:t>to ask questions to clarify issues relating to units 2, 3 and 21</a:t>
            </a:r>
          </a:p>
          <a:p>
            <a:pPr marL="363538" indent="-363538"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n-GB" sz="2800" dirty="0" smtClean="0"/>
              <a:t>recommendations </a:t>
            </a:r>
            <a:r>
              <a:rPr lang="en-GB" sz="2800" dirty="0"/>
              <a:t>for best practice.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556792"/>
            <a:ext cx="8134350" cy="703262"/>
          </a:xfrm>
        </p:spPr>
        <p:txBody>
          <a:bodyPr/>
          <a:lstStyle/>
          <a:p>
            <a:pPr eaLnBrk="1" hangingPunct="1"/>
            <a:r>
              <a:rPr lang="en-GB" dirty="0" smtClean="0"/>
              <a:t>Candidate VG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2132856"/>
            <a:ext cx="8134350" cy="4352082"/>
          </a:xfrm>
        </p:spPr>
        <p:txBody>
          <a:bodyPr/>
          <a:lstStyle/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AO1 – Distinction (though some inconsistency)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AO2 – Merit 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AO3 – </a:t>
            </a:r>
            <a:r>
              <a:rPr lang="en-GB" dirty="0"/>
              <a:t>Distinction (some weakness)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AO4 – Distinction (some weakness)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AO5 – Merit (with some additional criteria met)</a:t>
            </a:r>
          </a:p>
          <a:p>
            <a:pPr marL="1162050" indent="-1162050" eaLnBrk="1" hangingPunct="1">
              <a:buNone/>
              <a:defRPr/>
            </a:pPr>
            <a:r>
              <a:rPr lang="en-GB" dirty="0" smtClean="0"/>
              <a:t>AO6 – </a:t>
            </a:r>
            <a:r>
              <a:rPr lang="en-GB" dirty="0"/>
              <a:t>Distinction (some weakness)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AO7 – Distinction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Unit – Distinction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6588224" y="3284984"/>
            <a:ext cx="1008856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7242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  <p:bldP spid="4" grpId="0" uiExpan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VG – key points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2" y="2565400"/>
            <a:ext cx="8320409" cy="3919538"/>
          </a:xfrm>
        </p:spPr>
        <p:txBody>
          <a:bodyPr/>
          <a:lstStyle/>
          <a:p>
            <a:pPr marL="363538" indent="-363538" eaLnBrk="1" hangingPunct="1"/>
            <a:r>
              <a:rPr lang="en-GB" dirty="0" smtClean="0"/>
              <a:t>To show how evidence might be presented</a:t>
            </a:r>
          </a:p>
          <a:p>
            <a:pPr marL="363538" indent="-363538" eaLnBrk="1" hangingPunct="1"/>
            <a:r>
              <a:rPr lang="en-GB" dirty="0" smtClean="0"/>
              <a:t>Increased importance of optimisation</a:t>
            </a:r>
          </a:p>
          <a:p>
            <a:pPr marL="363538" indent="-363538" eaLnBrk="1" hangingPunct="1"/>
            <a:r>
              <a:rPr lang="en-GB" dirty="0" smtClean="0"/>
              <a:t>Importance of explaining choice of presentation technique.</a:t>
            </a:r>
          </a:p>
        </p:txBody>
      </p:sp>
    </p:spTree>
    <p:extLst>
      <p:ext uri="{BB962C8B-B14F-4D97-AF65-F5344CB8AC3E}">
        <p14:creationId xmlns:p14="http://schemas.microsoft.com/office/powerpoint/2010/main" val="254159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773238"/>
            <a:ext cx="8134350" cy="3600450"/>
          </a:xfrm>
        </p:spPr>
        <p:txBody>
          <a:bodyPr anchor="t"/>
          <a:lstStyle/>
          <a:p>
            <a:pPr eaLnBrk="1" hangingPunct="1"/>
            <a:r>
              <a:rPr lang="en-GB" sz="4700" smtClean="0"/>
              <a:t>Questions?</a:t>
            </a:r>
            <a:endParaRPr lang="en-GB" sz="3200" b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484313"/>
            <a:ext cx="8134350" cy="504825"/>
          </a:xfrm>
          <a:noFill/>
        </p:spPr>
        <p:txBody>
          <a:bodyPr/>
          <a:lstStyle/>
          <a:p>
            <a:pPr algn="ctr" eaLnBrk="1" hangingPunct="1"/>
            <a:r>
              <a:rPr lang="en-GB" dirty="0" smtClean="0"/>
              <a:t>Delegate feedback forms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133600"/>
            <a:ext cx="8134350" cy="43513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400" dirty="0" smtClean="0"/>
              <a:t>Please complete the feedback form.</a:t>
            </a:r>
          </a:p>
          <a:p>
            <a:pPr eaLnBrk="1" hangingPunct="1">
              <a:buFontTx/>
              <a:buNone/>
            </a:pPr>
            <a:r>
              <a:rPr lang="en-GB" sz="2400" dirty="0" smtClean="0"/>
              <a:t>This is your opportunity to:</a:t>
            </a:r>
          </a:p>
          <a:p>
            <a:pPr eaLnBrk="1" hangingPunct="1"/>
            <a:r>
              <a:rPr lang="en-GB" sz="2400" dirty="0" smtClean="0"/>
              <a:t>comment on today’s delivery and outcomes</a:t>
            </a:r>
          </a:p>
          <a:p>
            <a:pPr eaLnBrk="1" hangingPunct="1"/>
            <a:r>
              <a:rPr lang="en-GB" sz="2400" dirty="0" smtClean="0"/>
              <a:t>communicate requests for further training events</a:t>
            </a:r>
          </a:p>
          <a:p>
            <a:pPr eaLnBrk="1" hangingPunct="1"/>
            <a:r>
              <a:rPr lang="en-GB" sz="2400" dirty="0" smtClean="0"/>
              <a:t>request support materials</a:t>
            </a:r>
          </a:p>
          <a:p>
            <a:pPr eaLnBrk="1" hangingPunct="1"/>
            <a:r>
              <a:rPr lang="en-GB" sz="2400" dirty="0" smtClean="0"/>
              <a:t>offer any other relevant comments.</a:t>
            </a:r>
          </a:p>
          <a:p>
            <a:pPr eaLnBrk="1" hangingPunct="1">
              <a:buFontTx/>
              <a:buNone/>
            </a:pPr>
            <a:endParaRPr lang="en-GB" sz="2400" dirty="0" smtClean="0"/>
          </a:p>
          <a:p>
            <a:pPr eaLnBrk="1" hangingPunct="1">
              <a:buFontTx/>
              <a:buNone/>
            </a:pPr>
            <a:r>
              <a:rPr lang="en-GB" sz="2400" dirty="0" smtClean="0"/>
              <a:t>Forms should be handed to the trainer at the end of the</a:t>
            </a:r>
          </a:p>
          <a:p>
            <a:pPr eaLnBrk="1" hangingPunct="1">
              <a:buFontTx/>
              <a:buNone/>
            </a:pPr>
            <a:r>
              <a:rPr lang="en-GB" sz="2400" dirty="0" smtClean="0"/>
              <a:t>event.  Any additional comments can be emailed in</a:t>
            </a:r>
          </a:p>
          <a:p>
            <a:pPr eaLnBrk="1" hangingPunct="1">
              <a:buFontTx/>
              <a:buNone/>
            </a:pPr>
            <a:r>
              <a:rPr lang="en-GB" sz="2400" dirty="0" smtClean="0"/>
              <a:t>confidence to </a:t>
            </a:r>
            <a:r>
              <a:rPr lang="en-GB" sz="2400" dirty="0" smtClean="0">
                <a:hlinkClick r:id="rId3"/>
              </a:rPr>
              <a:t>training@ocr.org.uk</a:t>
            </a:r>
            <a:endParaRPr lang="en-GB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557338"/>
            <a:ext cx="8134350" cy="719137"/>
          </a:xfrm>
          <a:noFill/>
        </p:spPr>
        <p:txBody>
          <a:bodyPr/>
          <a:lstStyle/>
          <a:p>
            <a:pPr algn="ctr" eaLnBrk="1" hangingPunct="1"/>
            <a:r>
              <a:rPr lang="en-GB" dirty="0" smtClean="0"/>
              <a:t>Programme for the morning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68313" y="2276475"/>
            <a:ext cx="8134350" cy="384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</a:t>
            </a:r>
            <a:r>
              <a:rPr lang="en-GB" sz="2400" dirty="0" smtClean="0"/>
              <a:t>10.00</a:t>
            </a:r>
            <a:r>
              <a:rPr lang="en-GB" sz="2400" dirty="0"/>
              <a:t>	Unit 2 requirements and portfolio activity</a:t>
            </a:r>
          </a:p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11.00	Tea/coffee break </a:t>
            </a:r>
          </a:p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11.15	Unit 3 requirements and portfolio activity</a:t>
            </a:r>
          </a:p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12.15	Unit 21 requirements and portfolio activity</a:t>
            </a:r>
          </a:p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1.00	Lunch</a:t>
            </a:r>
          </a:p>
          <a:p>
            <a:pPr>
              <a:spcBef>
                <a:spcPct val="20000"/>
              </a:spcBef>
              <a:tabLst>
                <a:tab pos="452438" algn="dec"/>
                <a:tab pos="1168400" algn="l"/>
              </a:tabLst>
            </a:pPr>
            <a:r>
              <a:rPr lang="en-GB" sz="2400" dirty="0"/>
              <a:t>	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63" y="1773238"/>
            <a:ext cx="8134350" cy="4103687"/>
          </a:xfrm>
        </p:spPr>
        <p:txBody>
          <a:bodyPr/>
          <a:lstStyle/>
          <a:p>
            <a:pPr eaLnBrk="1" hangingPunct="1"/>
            <a:r>
              <a:rPr lang="en-GB" dirty="0" smtClean="0"/>
              <a:t>OCR Level 2 Nationals in ICT</a:t>
            </a:r>
            <a:br>
              <a:rPr lang="en-GB" dirty="0" smtClean="0"/>
            </a:br>
            <a:r>
              <a:rPr lang="en-GB" b="0" dirty="0" smtClean="0"/>
              <a:t/>
            </a:r>
            <a:br>
              <a:rPr lang="en-GB" b="0" dirty="0" smtClean="0"/>
            </a:br>
            <a:r>
              <a:rPr lang="en-GB" sz="3600" b="0" dirty="0" smtClean="0"/>
              <a:t>Unit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484313"/>
            <a:ext cx="7739063" cy="57626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Significant changes</a:t>
            </a:r>
            <a:endParaRPr lang="en-GB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313" y="2133600"/>
            <a:ext cx="820737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requirements </a:t>
            </a:r>
            <a:r>
              <a:rPr lang="en-US" sz="2800" dirty="0">
                <a:cs typeface="Arial" pitchFamily="34" charset="0"/>
              </a:rPr>
              <a:t>removed:</a:t>
            </a:r>
            <a:endParaRPr lang="en-GB" sz="3000" dirty="0">
              <a:solidFill>
                <a:srgbClr val="000000"/>
              </a:solidFill>
              <a:latin typeface="Arial" charset="0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use of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tables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e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vidence of </a:t>
            </a:r>
            <a:r>
              <a:rPr lang="en-US" sz="2000" dirty="0" err="1" smtClean="0">
                <a:solidFill>
                  <a:srgbClr val="000000"/>
                </a:solidFill>
                <a:latin typeface="+mn-lt"/>
              </a:rPr>
              <a:t>css</a:t>
            </a:r>
            <a:endParaRPr lang="en-US" sz="2000" dirty="0">
              <a:solidFill>
                <a:srgbClr val="000000"/>
              </a:solidFill>
              <a:latin typeface="+mn-lt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printing from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browser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requirements for multiple links in AO3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i="1" dirty="0" smtClean="0">
                <a:solidFill>
                  <a:srgbClr val="000000"/>
                </a:solidFill>
                <a:latin typeface="+mn-lt"/>
              </a:rPr>
              <a:t>requirement 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for scripting at D in AO4</a:t>
            </a:r>
            <a:endParaRPr lang="en-US" sz="2000" i="1" dirty="0">
              <a:solidFill>
                <a:srgbClr val="000000"/>
              </a:solidFill>
              <a:latin typeface="+mn-lt"/>
            </a:endParaRP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requirement for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+mn-lt"/>
              </a:rPr>
              <a:t>form to seek feedback on website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evaluation of own strengths and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weaknesses.</a:t>
            </a:r>
            <a:endParaRPr lang="en-US" sz="2000" dirty="0">
              <a:solidFill>
                <a:srgbClr val="000000"/>
              </a:solidFill>
              <a:latin typeface="+mn-lt"/>
            </a:endParaRPr>
          </a:p>
          <a:p>
            <a:pPr marL="569913" indent="-569913">
              <a:spcBef>
                <a:spcPts val="750"/>
              </a:spcBef>
              <a:buFont typeface="Arial" charset="0"/>
              <a:buNone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723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484313"/>
            <a:ext cx="7739063" cy="576262"/>
          </a:xfrm>
        </p:spPr>
        <p:txBody>
          <a:bodyPr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Significant changes</a:t>
            </a:r>
            <a:endParaRPr lang="en-GB" dirty="0" smtClean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68313" y="2133600"/>
            <a:ext cx="820737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569913" indent="-569913">
              <a:spcBef>
                <a:spcPts val="750"/>
              </a:spcBef>
              <a:buFont typeface="Times New Roman" pitchFamily="16" charset="0"/>
              <a:buChar char="•"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US" sz="2800" dirty="0" smtClean="0">
                <a:cs typeface="Arial" pitchFamily="34" charset="0"/>
              </a:rPr>
              <a:t>requirements </a:t>
            </a:r>
            <a:r>
              <a:rPr lang="en-US" sz="2800" dirty="0">
                <a:cs typeface="Arial" pitchFamily="34" charset="0"/>
              </a:rPr>
              <a:t>added: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to evidence sourcing and storing components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to explain need for </a:t>
            </a:r>
            <a:r>
              <a:rPr lang="en-US" sz="2000" dirty="0" err="1" smtClean="0">
                <a:solidFill>
                  <a:srgbClr val="000000"/>
                </a:solidFill>
                <a:latin typeface="+mn-lt"/>
              </a:rPr>
              <a:t>optimisation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 at Distinction in AO2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single hot spot no longer sufficient at Distinction in AO3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to use variety of form field types at Distinction in AO5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need </a:t>
            </a:r>
            <a:r>
              <a:rPr lang="en-US" sz="2000" dirty="0">
                <a:solidFill>
                  <a:srgbClr val="000000"/>
                </a:solidFill>
                <a:latin typeface="+mn-lt"/>
              </a:rPr>
              <a:t>to test all links</a:t>
            </a:r>
          </a:p>
          <a:p>
            <a:pPr marL="800100" lvl="1" indent="-257175">
              <a:spcBef>
                <a:spcPts val="625"/>
              </a:spcBef>
              <a:buFont typeface="Arial" charset="0"/>
              <a:buChar char="–"/>
              <a:tabLst>
                <a:tab pos="1077913" algn="l"/>
                <a:tab pos="1992313" algn="l"/>
                <a:tab pos="2906713" algn="l"/>
                <a:tab pos="3821113" algn="l"/>
                <a:tab pos="4735513" algn="l"/>
                <a:tab pos="5649913" algn="l"/>
                <a:tab pos="6564313" algn="l"/>
                <a:tab pos="7478713" algn="l"/>
                <a:tab pos="8393113" algn="l"/>
                <a:tab pos="9307513" algn="l"/>
                <a:tab pos="10221913" algn="l"/>
              </a:tabLst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need to ‘fix’ any broken </a:t>
            </a: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links.</a:t>
            </a:r>
            <a:endParaRPr lang="en-US" sz="2000" dirty="0">
              <a:solidFill>
                <a:srgbClr val="000000"/>
              </a:solidFill>
              <a:latin typeface="+mn-lt"/>
            </a:endParaRPr>
          </a:p>
          <a:p>
            <a:pPr marL="569913" indent="-569913">
              <a:spcBef>
                <a:spcPts val="750"/>
              </a:spcBef>
              <a:buFont typeface="Arial" charset="0"/>
              <a:buNone/>
              <a:tabLst>
                <a:tab pos="809625" algn="l"/>
                <a:tab pos="14319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sz="3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8334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Candidate LB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1950" indent="-361950" eaLnBrk="1" hangingPunct="1"/>
            <a:r>
              <a:rPr lang="en-GB" dirty="0" smtClean="0"/>
              <a:t>included to illustrate requirements</a:t>
            </a:r>
          </a:p>
          <a:p>
            <a:pPr marL="361950" indent="-361950" eaLnBrk="1" hangingPunct="1"/>
            <a:r>
              <a:rPr lang="en-GB" dirty="0" smtClean="0"/>
              <a:t>look out for examples of good practice</a:t>
            </a:r>
          </a:p>
          <a:p>
            <a:pPr marL="361950" indent="-361950" eaLnBrk="1" hangingPunct="1"/>
            <a:r>
              <a:rPr lang="en-GB" dirty="0" smtClean="0"/>
              <a:t>look out for any things to avoid.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7524328" y="5949280"/>
            <a:ext cx="1008856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1556792"/>
            <a:ext cx="8134350" cy="703262"/>
          </a:xfrm>
        </p:spPr>
        <p:txBody>
          <a:bodyPr/>
          <a:lstStyle/>
          <a:p>
            <a:pPr eaLnBrk="1" hangingPunct="1"/>
            <a:r>
              <a:rPr lang="en-GB" dirty="0" smtClean="0"/>
              <a:t>Candidate LB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2132856"/>
            <a:ext cx="8134350" cy="4352082"/>
          </a:xfrm>
        </p:spPr>
        <p:txBody>
          <a:bodyPr/>
          <a:lstStyle/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AO1 – Merit 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AO2 – Merit (best fit)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AO3 – Merit (best fit)</a:t>
            </a:r>
          </a:p>
          <a:p>
            <a:pPr marL="363538" indent="-363538" eaLnBrk="1" hangingPunct="1">
              <a:buFontTx/>
              <a:buNone/>
              <a:defRPr/>
            </a:pPr>
            <a:r>
              <a:rPr lang="en-GB" dirty="0" smtClean="0"/>
              <a:t>AO4 – Distinction (some weakness)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AO5 – </a:t>
            </a:r>
            <a:r>
              <a:rPr lang="en-GB" dirty="0"/>
              <a:t>Distinction (some weakness)</a:t>
            </a:r>
            <a:endParaRPr lang="en-GB" dirty="0" smtClean="0"/>
          </a:p>
          <a:p>
            <a:pPr marL="1162050" indent="-1162050" eaLnBrk="1" hangingPunct="1">
              <a:buNone/>
              <a:defRPr/>
            </a:pPr>
            <a:r>
              <a:rPr lang="en-GB" dirty="0" smtClean="0"/>
              <a:t>AO6 – </a:t>
            </a:r>
            <a:r>
              <a:rPr lang="en-GB" dirty="0"/>
              <a:t>Distinction (some weakness)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AO7 – Merit (strong)</a:t>
            </a:r>
          </a:p>
          <a:p>
            <a:pPr marL="1162050" indent="-1162050" eaLnBrk="1" hangingPunct="1">
              <a:buFontTx/>
              <a:buNone/>
              <a:defRPr/>
            </a:pPr>
            <a:r>
              <a:rPr lang="en-GB" dirty="0" smtClean="0"/>
              <a:t>Unit – Merit </a:t>
            </a:r>
          </a:p>
        </p:txBody>
      </p:sp>
      <p:sp>
        <p:nvSpPr>
          <p:cNvPr id="4" name="Rectangle 3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4131775" y="2698948"/>
            <a:ext cx="1008856" cy="433388"/>
          </a:xfrm>
          <a:prstGeom prst="rect">
            <a:avLst/>
          </a:prstGeom>
          <a:solidFill>
            <a:schemeClr val="accent1"/>
          </a:solidFill>
          <a:ln w="12700" cap="rnd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r>
              <a:rPr lang="en-GB" dirty="0" smtClean="0"/>
              <a:t>Product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  <p:bldP spid="4" grpId="0" animBg="1"/>
    </p:bldLst>
  </p:timing>
</p:sld>
</file>

<file path=ppt/theme/theme1.xml><?xml version="1.0" encoding="utf-8"?>
<a:theme xmlns:a="http://schemas.openxmlformats.org/drawingml/2006/main" name="Housekeeping PowerPoint Template">
  <a:themeElements>
    <a:clrScheme name="Housekeeping PowerPoin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ousekeeping PowerPoin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rnd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Housekeeping PowerPoin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usekeeping PowerPoint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usekeeping PowerPoint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usekeeping PowerPoint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usekeeping PowerPoint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ousekeeping PowerPoint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ousekeeping PowerPoint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Housekeeping PowerPoint Template</Template>
  <TotalTime>2850</TotalTime>
  <Words>782</Words>
  <Application>Microsoft Office PowerPoint</Application>
  <PresentationFormat>On-screen Show (4:3)</PresentationFormat>
  <Paragraphs>149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Housekeeping PowerPoint Template</vt:lpstr>
      <vt:lpstr> OCR Training for Thomas Telford  OCR L2 Nationals in ICT Units 2, 3 and 21   Anne Kelsall  Regional Chief Co-ordinator (Midlands) </vt:lpstr>
      <vt:lpstr>Course aims &amp; objectives</vt:lpstr>
      <vt:lpstr>Delegate feedback forms</vt:lpstr>
      <vt:lpstr>Programme for the morning</vt:lpstr>
      <vt:lpstr>OCR Level 2 Nationals in ICT  Unit 2</vt:lpstr>
      <vt:lpstr>Significant changes</vt:lpstr>
      <vt:lpstr>Significant changes</vt:lpstr>
      <vt:lpstr>Candidate LB</vt:lpstr>
      <vt:lpstr>Candidate LB</vt:lpstr>
      <vt:lpstr>Candidate LB – key points</vt:lpstr>
      <vt:lpstr>OCR Level 2 Nationals in ICT  Unit 3</vt:lpstr>
      <vt:lpstr>Changes</vt:lpstr>
      <vt:lpstr>Candidate CW</vt:lpstr>
      <vt:lpstr>Candidate CW</vt:lpstr>
      <vt:lpstr>Candidate CW – key points</vt:lpstr>
      <vt:lpstr>OCR Level 2 Nationals in ICT  Unit 21</vt:lpstr>
      <vt:lpstr>Significant changes (1)</vt:lpstr>
      <vt:lpstr>Significant changes (2)</vt:lpstr>
      <vt:lpstr>Candidate VG</vt:lpstr>
      <vt:lpstr>Candidate VG</vt:lpstr>
      <vt:lpstr>Candidate VG – key points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OCR training programme  2008-2009  OCR L2 Nationals in ICT Get started - successful first delivery</dc:title>
  <dc:creator>Kelsall</dc:creator>
  <cp:lastModifiedBy>JHill</cp:lastModifiedBy>
  <cp:revision>75</cp:revision>
  <cp:lastPrinted>2005-01-05T12:36:09Z</cp:lastPrinted>
  <dcterms:created xsi:type="dcterms:W3CDTF">2008-09-12T08:02:10Z</dcterms:created>
  <dcterms:modified xsi:type="dcterms:W3CDTF">2011-03-07T16:24:24Z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">
    <vt:lpwstr>Spencer Dubois</vt:lpwstr>
  </property>
  <property fmtid="{D5CDD505-2E9C-101B-9397-08002B2CF9AE}" pid="3" name="Date completed">
    <vt:filetime>2004-04-22T23:00:00Z</vt:filetime>
  </property>
  <property fmtid="{D5CDD505-2E9C-101B-9397-08002B2CF9AE}" pid="4" name="Destination">
    <vt:lpwstr>OCR</vt:lpwstr>
  </property>
  <property fmtid="{D5CDD505-2E9C-101B-9397-08002B2CF9AE}" pid="5" name="Editor">
    <vt:lpwstr>Paul Bradbeer</vt:lpwstr>
  </property>
  <property fmtid="{D5CDD505-2E9C-101B-9397-08002B2CF9AE}" pid="6" name="Language">
    <vt:lpwstr>UK English</vt:lpwstr>
  </property>
  <property fmtid="{D5CDD505-2E9C-101B-9397-08002B2CF9AE}" pid="7" name="Source">
    <vt:lpwstr>Office 2000 SR-1</vt:lpwstr>
  </property>
  <property fmtid="{D5CDD505-2E9C-101B-9397-08002B2CF9AE}" pid="8" name="Telephone number">
    <vt:lpwstr>020 7379 1999</vt:lpwstr>
  </property>
  <property fmtid="{D5CDD505-2E9C-101B-9397-08002B2CF9AE}" pid="9" name="Reference">
    <vt:lpwstr>JN: 142566</vt:lpwstr>
  </property>
</Properties>
</file>